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66" r:id="rId7"/>
    <p:sldId id="267" r:id="rId8"/>
    <p:sldId id="260" r:id="rId9"/>
    <p:sldId id="268" r:id="rId10"/>
    <p:sldId id="269" r:id="rId11"/>
    <p:sldId id="271" r:id="rId12"/>
    <p:sldId id="263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0C1F"/>
    <a:srgbClr val="903163"/>
    <a:srgbClr val="E1E1E1"/>
    <a:srgbClr val="AA2C71"/>
    <a:srgbClr val="A62C6F"/>
    <a:srgbClr val="F9E7F1"/>
    <a:srgbClr val="852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B538F6-AC32-4C48-A241-2C319D94E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BACE3-EC2D-4898-B64D-08C196DE61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D88D5-0AB9-479B-891B-76FAA2CC9968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CC0CC-D9A9-4658-833D-7168A941E9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B70F4-8768-4C94-98DC-BDBE0D5884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20114-DE68-48DB-98CA-3A246173CE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3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95F94-0189-4A23-9895-35FA752439AB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E1C88-3939-4832-BAAB-091D6FA96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Delete this slide when you finish preparing the other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E1C88-3939-4832-BAAB-091D6FA96EB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9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E1C88-3939-4832-BAAB-091D6FA96E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0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464567" y="3085765"/>
            <a:ext cx="11262866" cy="33048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8000">
                <a:schemeClr val="accent2">
                  <a:lumMod val="7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226" y="1020431"/>
            <a:ext cx="10993549" cy="1475013"/>
          </a:xfrm>
          <a:effectLst/>
        </p:spPr>
        <p:txBody>
          <a:bodyPr anchor="ctr" anchorCtr="0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D86AA0-B889-4FC0-8908-A1A591CF11C0}" type="datetime8">
              <a:rPr lang="en-US" noProof="0" smtClean="0"/>
              <a:pPr/>
              <a:t>8/13/2022 9:07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884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 bwMode="white">
          <a:xfrm>
            <a:off x="447817" y="5141973"/>
            <a:ext cx="11298200" cy="1274702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59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9E538E-6783-48BF-9DAA-8D73DA1DF735}" type="datetime8">
              <a:rPr lang="en-US" noProof="0" smtClean="0"/>
              <a:pPr/>
              <a:t>8/13/2022 9:07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97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CD03-0ACB-4458-BBFE-1F9AEE665C1A}" type="datetime8">
              <a:rPr lang="en-US" noProof="0" smtClean="0"/>
              <a:t>8/13/2022 9:07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92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C994CB-2BC6-164B-80D4-304B4CB6D8C3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445982" y="606554"/>
            <a:ext cx="11300036" cy="125882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0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4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D11B3-3F18-4FD1-BAEF-D15CC2EE16C2}" type="datetime8">
              <a:rPr lang="en-US" noProof="0" smtClean="0"/>
              <a:t>8/13/2022 9:07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BE0FDB-DB48-E242-8A1F-5B06F79B4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5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5655714" cy="5244392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5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292" y="773724"/>
            <a:ext cx="5315516" cy="4958862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773724"/>
            <a:ext cx="5388785" cy="49588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4F6-55F4-45F8-BBB4-727BFFEADAA0}" type="datetime8">
              <a:rPr lang="en-US" noProof="0" smtClean="0"/>
              <a:t>8/13/2022 9:07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82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white">
          <a:xfrm>
            <a:off x="447817" y="5141974"/>
            <a:ext cx="11290860" cy="1258827"/>
          </a:xfrm>
          <a:prstGeom prst="rect">
            <a:avLst/>
          </a:prstGeom>
          <a:gradFill flip="none" rotWithShape="1">
            <a:gsLst>
              <a:gs pos="100000">
                <a:srgbClr val="903163"/>
              </a:gs>
              <a:gs pos="60000">
                <a:schemeClr val="accent1">
                  <a:lumMod val="95000"/>
                  <a:lumOff val="5000"/>
                </a:schemeClr>
              </a:gs>
              <a:gs pos="1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20C59B-4134-42ED-BEFA-FCBF7FC8D035}" type="datetime8">
              <a:rPr lang="en-US" noProof="0" smtClean="0"/>
              <a:pPr/>
              <a:t>8/13/2022 9:07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24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white">
          <a:xfrm>
            <a:off x="445982" y="606554"/>
            <a:ext cx="11300036" cy="125882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0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E2A5-5D3B-4ECC-9A5D-868F6C887DEE}" type="datetime8">
              <a:rPr lang="en-US" noProof="0" smtClean="0"/>
              <a:t>8/13/2022 9:07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696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 bwMode="white">
          <a:xfrm>
            <a:off x="445982" y="606554"/>
            <a:ext cx="11300036" cy="125882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0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96" y="2023139"/>
            <a:ext cx="3198328" cy="53600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714624"/>
            <a:ext cx="3378403" cy="3194051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4551DAFA-20BD-4111-8F90-24432E23573D}" type="datetime8">
              <a:rPr lang="en-US" noProof="0" smtClean="0"/>
              <a:pPr/>
              <a:t>8/13/2022 9:07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D289ABA-BA71-41AF-AA30-58CB8F426F6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45430" y="2714624"/>
            <a:ext cx="3378403" cy="3194051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06DFC81-3912-4844-B25C-E1D7CBCD80A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00414" y="2714624"/>
            <a:ext cx="3378403" cy="3194051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1556C46-FD2A-4916-B30C-DB066CAEA47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241852" y="2023139"/>
            <a:ext cx="3198328" cy="53600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328988-0888-4C1A-8F73-17D455B6F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80115" y="2714625"/>
            <a:ext cx="0" cy="319405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892BA-72AB-4029-BF58-4D6F90C4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62123" y="2714625"/>
            <a:ext cx="0" cy="319405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232301-6803-418F-8637-ABBAC64416D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96836" y="2023139"/>
            <a:ext cx="3198328" cy="53600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19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 bwMode="white">
          <a:xfrm>
            <a:off x="445982" y="606554"/>
            <a:ext cx="11300036" cy="125882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0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707" y="2250892"/>
            <a:ext cx="5393102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4551DAFA-20BD-4111-8F90-24432E23573D}" type="datetime8">
              <a:rPr lang="en-US" noProof="0" smtClean="0"/>
              <a:pPr/>
              <a:t>8/13/2022 9:07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669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 bwMode="white">
          <a:xfrm>
            <a:off x="440683" y="606554"/>
            <a:ext cx="11300036" cy="1258827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60000">
                <a:schemeClr val="accent1">
                  <a:lumMod val="95000"/>
                  <a:lumOff val="5000"/>
                </a:schemeClr>
              </a:gs>
              <a:gs pos="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A1812-3FD3-44A5-B738-8F3425664C1B}" type="datetime8">
              <a:rPr lang="en-US" noProof="0" smtClean="0"/>
              <a:t>8/13/2022 9:07 PM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EC16FA-81A4-6F41-9FCE-6262A453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E2E361C1-C0E3-47DF-8509-372F2F8B74E4}" type="datetime8">
              <a:rPr lang="en-US" noProof="0" smtClean="0"/>
              <a:pPr/>
              <a:t>8/13/2022 9:07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03163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BB0525-CFF9-4A39-B5EA-57925399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86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gradFill flip="none"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E4BA81B-A36E-46D5-918F-749D311F4B4A}" type="datetime8">
              <a:rPr lang="en-US" noProof="0" smtClean="0"/>
              <a:t>8/13/2022 9:07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5C3056E-1632-4A65-A24F-3F10A1450A6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073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chtarget.com/searchbusinessanalytics/definition/logistic-regression" TargetMode="External"/><Relationship Id="rId5" Type="http://schemas.openxmlformats.org/officeDocument/2006/relationships/hyperlink" Target="https://www.kaggle.com/code/rishpande/pima-indians-diabetes-beginner/data" TargetMode="External"/><Relationship Id="rId4" Type="http://schemas.openxmlformats.org/officeDocument/2006/relationships/hyperlink" Target="https://data.world/uci/pima-indians-diabet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accent4">
                <a:lumMod val="60000"/>
                <a:lumOff val="4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A6E9EA0F-FD88-464F-99D9-0E151D11E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675" y="965199"/>
            <a:ext cx="11243732" cy="175001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Can we predict diabetes?</a:t>
            </a:r>
          </a:p>
        </p:txBody>
      </p:sp>
      <p:sp>
        <p:nvSpPr>
          <p:cNvPr id="3" name="Subtitle 2" descr="content">
            <a:extLst>
              <a:ext uri="{FF2B5EF4-FFF2-40B4-BE49-F238E27FC236}">
                <a16:creationId xmlns:a16="http://schemas.microsoft.com/office/drawing/2014/main" id="{7932A20C-8823-4E5C-BF21-C75BA56E76D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742950" y="3314700"/>
            <a:ext cx="10805583" cy="2800349"/>
          </a:xfrm>
        </p:spPr>
        <p:txBody>
          <a:bodyPr anchor="ctr"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Kiran Komati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College of Science and Technology, Bellevue University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DSC630 – Predictive Analytics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Dr.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Fadi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Alsaleem</a:t>
            </a:r>
            <a:endParaRPr lang="en-US" sz="18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August 13th, 2022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F2640F8-DD66-9BF6-2991-5D8F435240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7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106"/>
    </mc:Choice>
    <mc:Fallback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DEF978AA-586E-4790-8E74-51E8F5CE42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192" y="751856"/>
            <a:ext cx="914400" cy="9144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524E7AA8-036D-4F28-96BA-A52B66A3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 descr="content">
            <a:extLst>
              <a:ext uri="{FF2B5EF4-FFF2-40B4-BE49-F238E27FC236}">
                <a16:creationId xmlns:a16="http://schemas.microsoft.com/office/drawing/2014/main" id="{46EBE25F-EA7E-41D8-8362-014D6953C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Accuracy</a:t>
            </a:r>
          </a:p>
          <a:p>
            <a:pPr lvl="2"/>
            <a:r>
              <a:rPr lang="en-US" dirty="0"/>
              <a:t>Logistic Regression – 79.6</a:t>
            </a:r>
          </a:p>
          <a:p>
            <a:pPr lvl="2"/>
            <a:r>
              <a:rPr lang="en-US" dirty="0"/>
              <a:t>Decision Tree – 73.9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Model is not ready for deployment yet</a:t>
            </a:r>
          </a:p>
          <a:p>
            <a:pPr lvl="1"/>
            <a:r>
              <a:rPr lang="en-US" dirty="0"/>
              <a:t>Needs to be tested extensively with large data sets</a:t>
            </a:r>
          </a:p>
          <a:p>
            <a:pPr lvl="1"/>
            <a:r>
              <a:rPr lang="en-US" dirty="0"/>
              <a:t>Other models also needs to be evaluated</a:t>
            </a:r>
          </a:p>
          <a:p>
            <a:pPr lvl="1"/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97060CE-56CE-3934-8486-F5D48FAC8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8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902"/>
    </mc:Choice>
    <mc:Fallback>
      <p:transition spd="slow" advTm="130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DEF978AA-586E-4790-8E74-51E8F5CE42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751856"/>
            <a:ext cx="914400" cy="9144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524E7AA8-036D-4F28-96BA-A52B66A3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 descr="content">
            <a:extLst>
              <a:ext uri="{FF2B5EF4-FFF2-40B4-BE49-F238E27FC236}">
                <a16:creationId xmlns:a16="http://schemas.microsoft.com/office/drawing/2014/main" id="{46EBE25F-EA7E-41D8-8362-014D6953C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https://data.world/uci/pima-indians-diabetes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https://www.kaggle.com/code/rishpande/pima-indians-diabetes-beginner/data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https://www.techtarget.com/searchbusinessanalytics/definition/logistic-regression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9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5614277E-CACC-4F9D-8C27-FB73FCBFB4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925" y="633056"/>
            <a:ext cx="1152000" cy="11520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AC93C0E1-1796-41B4-AF64-2A823C4C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 descr="content">
            <a:extLst>
              <a:ext uri="{FF2B5EF4-FFF2-40B4-BE49-F238E27FC236}">
                <a16:creationId xmlns:a16="http://schemas.microsoft.com/office/drawing/2014/main" id="{D5B13C35-702B-4BCE-824F-AAADB309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Diabetes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 of Models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Building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9BF092C-A81A-313C-71BF-B7C17EA11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3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25"/>
    </mc:Choice>
    <mc:Fallback>
      <p:transition spd="slow" advTm="22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5614277E-CACC-4F9D-8C27-FB73FCBFB4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925" y="633056"/>
            <a:ext cx="1152000" cy="11520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AC93C0E1-1796-41B4-AF64-2A823C4C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 descr="content">
            <a:extLst>
              <a:ext uri="{FF2B5EF4-FFF2-40B4-BE49-F238E27FC236}">
                <a16:creationId xmlns:a16="http://schemas.microsoft.com/office/drawing/2014/main" id="{D5B13C35-702B-4BCE-824F-AAADB309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Diabetes?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of metabolic disorders in which there are high blood sugar levels over a prolonged period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Symptoms include frequent urination, increased thirst, and increased hunger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Complications include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damage to the eyes, cardiovascular disease, stroke, chronic kidney disease, foot ulcers, and severity can lead to death.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 if a patient has diabetes, based on certain diagnostic measurements included in the dataset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ED389A-2079-6EE8-879B-6C1E0C189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79"/>
    </mc:Choice>
    <mc:Fallback>
      <p:transition spd="slow" advTm="49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5614277E-CACC-4F9D-8C27-FB73FCBFB4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925" y="633056"/>
            <a:ext cx="1152000" cy="11520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AC93C0E1-1796-41B4-AF64-2A823C4C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 descr="content">
            <a:extLst>
              <a:ext uri="{FF2B5EF4-FFF2-40B4-BE49-F238E27FC236}">
                <a16:creationId xmlns:a16="http://schemas.microsoft.com/office/drawing/2014/main" id="{D5B13C35-702B-4BCE-824F-AAADB3090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44448"/>
          </a:xfrm>
        </p:spPr>
        <p:txBody>
          <a:bodyPr>
            <a:normAutofit fontScale="62500" lnSpcReduction="20000"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riginally from the National Institute of Diabetes and Digestive and Kidney Diseases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times pregnant 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Plasma glucose concentration 2 hours in an oral glucose tolerance test 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Diastolic blood pressure (mm Hg) 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Triceps skin fold thickness (mm)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2-Hour serum insulin (mu U/ml) 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Body mass index (weight in kg/(height in m)^2) 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Diabetes pedigree function 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 (years) </a:t>
            </a: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 variable (0 or 1)</a:t>
            </a:r>
          </a:p>
          <a:p>
            <a:pPr lvl="1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0D54DBB-A585-A9B2-0BB1-1F489FBE7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5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50"/>
    </mc:Choice>
    <mc:Fallback>
      <p:transition spd="slow" advTm="6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DEF978AA-586E-4790-8E74-51E8F5CE42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192" y="751856"/>
            <a:ext cx="914400" cy="9144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524E7AA8-036D-4F28-96BA-A52B66A3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modelling</a:t>
            </a:r>
          </a:p>
        </p:txBody>
      </p:sp>
      <p:sp>
        <p:nvSpPr>
          <p:cNvPr id="3" name="Content Placeholder 2" descr="content">
            <a:extLst>
              <a:ext uri="{FF2B5EF4-FFF2-40B4-BE49-F238E27FC236}">
                <a16:creationId xmlns:a16="http://schemas.microsoft.com/office/drawing/2014/main" id="{46EBE25F-EA7E-41D8-8362-014D6953C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Models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Decision Tree Classifier</a:t>
            </a:r>
          </a:p>
          <a:p>
            <a:r>
              <a:rPr lang="en-US" dirty="0"/>
              <a:t>Steps performed</a:t>
            </a:r>
          </a:p>
          <a:p>
            <a:pPr marL="666900" lvl="1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the data set into a data frame.</a:t>
            </a:r>
          </a:p>
          <a:p>
            <a:pPr marL="666900" lvl="1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the EDA to understand the characteristics of the data set.</a:t>
            </a:r>
          </a:p>
          <a:p>
            <a:pPr marL="666900" lvl="1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 the correlation between the variables in the dataset.</a:t>
            </a:r>
          </a:p>
          <a:p>
            <a:pPr marL="666900" lvl="1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Divide the data set into a train and test data set and apply a model.</a:t>
            </a:r>
          </a:p>
          <a:p>
            <a:pPr marL="666900" lvl="1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 confusion matrix to show the performance of the model to evaluate the predicted values from the model vs. the actual values from the test dataset.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E85531-289B-92C7-E20A-005AE4F90E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8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34"/>
    </mc:Choice>
    <mc:Fallback>
      <p:transition spd="slow" advTm="91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DEF978AA-586E-4790-8E74-51E8F5CE42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192" y="751856"/>
            <a:ext cx="914400" cy="9144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524E7AA8-036D-4F28-96BA-A52B66A3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83372-9D7B-99C4-A55F-10C79E3DE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00" y="2475426"/>
            <a:ext cx="4922520" cy="288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A914E-CB3E-6665-1549-44400EF36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174" y="2000583"/>
            <a:ext cx="5237826" cy="43380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66753D-C9AE-81CC-F3D7-05D4CBB95928}"/>
              </a:ext>
            </a:extLst>
          </p:cNvPr>
          <p:cNvSpPr txBox="1"/>
          <p:nvPr/>
        </p:nvSpPr>
        <p:spPr>
          <a:xfrm>
            <a:off x="878890" y="5628444"/>
            <a:ext cx="20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Bar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711E2-FCA9-EBA8-966A-B9D46DD9F2EF}"/>
              </a:ext>
            </a:extLst>
          </p:cNvPr>
          <p:cNvSpPr txBox="1"/>
          <p:nvPr/>
        </p:nvSpPr>
        <p:spPr>
          <a:xfrm>
            <a:off x="8364246" y="6436583"/>
            <a:ext cx="224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3: Histograms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2463C-7CC5-5D1C-DB1F-75FF66682858}"/>
              </a:ext>
            </a:extLst>
          </p:cNvPr>
          <p:cNvSpPr txBox="1"/>
          <p:nvPr/>
        </p:nvSpPr>
        <p:spPr>
          <a:xfrm>
            <a:off x="2938509" y="5628444"/>
            <a:ext cx="20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Pie Chart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A8D4618-8D02-D25F-6448-7EF23B754C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71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17"/>
    </mc:Choice>
    <mc:Fallback>
      <p:transition spd="slow" advTm="36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DEF978AA-586E-4790-8E74-51E8F5CE42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192" y="751856"/>
            <a:ext cx="914400" cy="9144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524E7AA8-036D-4F28-96BA-A52B66A3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16E61-D71A-62DE-60C6-14036568B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015601"/>
            <a:ext cx="5026241" cy="4269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7D656-B729-D03D-C3EE-154589583EDE}"/>
              </a:ext>
            </a:extLst>
          </p:cNvPr>
          <p:cNvSpPr txBox="1"/>
          <p:nvPr/>
        </p:nvSpPr>
        <p:spPr>
          <a:xfrm>
            <a:off x="4988510" y="6398335"/>
            <a:ext cx="257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4: Correlation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2CC1EB-9239-2B4F-BA8B-DADDFD87B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8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81"/>
    </mc:Choice>
    <mc:Fallback>
      <p:transition spd="slow" advTm="49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DEF978AA-586E-4790-8E74-51E8F5CE42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192" y="751856"/>
            <a:ext cx="914400" cy="9144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524E7AA8-036D-4F28-96BA-A52B66A3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Preparation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 descr="content">
            <a:extLst>
              <a:ext uri="{FF2B5EF4-FFF2-40B4-BE49-F238E27FC236}">
                <a16:creationId xmlns:a16="http://schemas.microsoft.com/office/drawing/2014/main" id="{46EBE25F-EA7E-41D8-8362-014D6953C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6" y="2203718"/>
            <a:ext cx="4701022" cy="367830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Check for NULLs</a:t>
            </a:r>
          </a:p>
          <a:p>
            <a:pPr lvl="1"/>
            <a:r>
              <a:rPr lang="en-US" dirty="0"/>
              <a:t>Check for Categorical Columns</a:t>
            </a:r>
          </a:p>
          <a:p>
            <a:pPr lvl="1"/>
            <a:r>
              <a:rPr lang="en-US" dirty="0"/>
              <a:t>Divide the data set into train and test sets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C20E076F-E42C-3183-8717-DB7D89F82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19" y="2180496"/>
            <a:ext cx="5943600" cy="302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B566C9B-80D1-03A2-0A5D-0ACA9FB57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1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80"/>
    </mc:Choice>
    <mc:Fallback>
      <p:transition spd="slow" advTm="56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topwatch">
            <a:extLst>
              <a:ext uri="{FF2B5EF4-FFF2-40B4-BE49-F238E27FC236}">
                <a16:creationId xmlns:a16="http://schemas.microsoft.com/office/drawing/2014/main" id="{EDECF593-A2F8-4D73-A987-C3F058D1F1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192" y="751856"/>
            <a:ext cx="914400" cy="914400"/>
          </a:xfrm>
          <a:prstGeom prst="rect">
            <a:avLst/>
          </a:prstGeo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D951106-A246-4D28-94E0-0BCD20C7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748D4-6874-7909-5644-CD47A461A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72" y="2314851"/>
            <a:ext cx="5133975" cy="4110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31616-1C30-4E03-87F1-2178F396F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817" y="2259365"/>
            <a:ext cx="5521911" cy="422133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D6C3D4-03CB-20A7-4BB0-A61484271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84"/>
    </mc:Choice>
    <mc:Fallback>
      <p:transition spd="slow" advTm="8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Custom 11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Custom 2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F529A05C-9967-417B-A795-0EE2DA56A977}" vid="{B371D623-29EC-4410-98F2-D4F69349AE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732F72-BAE4-4D8F-B5A8-4D4D584BF69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B8FDF75-6DB0-420B-9CE9-4E2094004A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31C3B7-F137-4B62-A714-55F90281BD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Looks like, sounds like</Template>
  <TotalTime>548</TotalTime>
  <Words>413</Words>
  <Application>Microsoft Office PowerPoint</Application>
  <PresentationFormat>Widescreen</PresentationFormat>
  <Paragraphs>70</Paragraphs>
  <Slides>11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Candara</vt:lpstr>
      <vt:lpstr>Wingdings 2</vt:lpstr>
      <vt:lpstr>Dividend</vt:lpstr>
      <vt:lpstr>Can we predict diabetes?</vt:lpstr>
      <vt:lpstr>summary</vt:lpstr>
      <vt:lpstr>Introduction</vt:lpstr>
      <vt:lpstr>Introduction</vt:lpstr>
      <vt:lpstr>Data modelling</vt:lpstr>
      <vt:lpstr>Exploratory data analysis</vt:lpstr>
      <vt:lpstr>Check correlation</vt:lpstr>
      <vt:lpstr>Data Preparation</vt:lpstr>
      <vt:lpstr>Build and evaluation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we predict diabetes?</dc:title>
  <dc:creator>Kiran Chowdary Komati</dc:creator>
  <cp:lastModifiedBy>Kiran Chowdary Komati</cp:lastModifiedBy>
  <cp:revision>6</cp:revision>
  <dcterms:created xsi:type="dcterms:W3CDTF">2022-08-13T18:13:55Z</dcterms:created>
  <dcterms:modified xsi:type="dcterms:W3CDTF">2022-08-14T03:51:25Z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